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0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5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4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4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1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i_r3z1jYHA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six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Core Web Technologies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812D3-62E0-4805-BE4B-B422FD2FD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E76AB2-9F68-415E-8CE2-8E2F5C74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64" y="1960986"/>
            <a:ext cx="7512421" cy="4696487"/>
          </a:xfrm>
        </p:spPr>
        <p:txBody>
          <a:bodyPr>
            <a:normAutofit/>
          </a:bodyPr>
          <a:lstStyle/>
          <a:p>
            <a:r>
              <a:rPr lang="en-US" dirty="0"/>
              <a:t>Thread objects increase the calculation speed on backend process.</a:t>
            </a:r>
          </a:p>
          <a:p>
            <a:r>
              <a:rPr lang="en-US" dirty="0"/>
              <a:t>Create a pool to hold the threads ready for task taking which can save the expensive process on creating and destroying the thread objects.</a:t>
            </a:r>
          </a:p>
          <a:p>
            <a:r>
              <a:rPr lang="en-US" dirty="0"/>
              <a:t>Organize the user requests in a task queue.</a:t>
            </a:r>
          </a:p>
          <a:p>
            <a:r>
              <a:rPr lang="en-US" dirty="0"/>
              <a:t>Work as the teller counter to serve customers in a bank.</a:t>
            </a:r>
          </a:p>
          <a:p>
            <a:r>
              <a:rPr lang="en-US" dirty="0"/>
              <a:t>When a thread completes a task, it will return back to the pool and ready to serve for the next task.</a:t>
            </a:r>
          </a:p>
          <a:p>
            <a:r>
              <a:rPr lang="en-US" dirty="0"/>
              <a:t>The number of threads being used in the pool can become a parameter for administrators to configure.</a:t>
            </a:r>
          </a:p>
          <a:p>
            <a:r>
              <a:rPr lang="en-US" dirty="0"/>
              <a:t>Some servers use CPU size (Megabyte or Gigabytes) as the parameter unit.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1B220-0EF9-4D13-8D65-4C4C5222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469" y="897452"/>
            <a:ext cx="2556387" cy="2753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06637A-0901-419B-806E-4C1DFFA8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685" y="4108591"/>
            <a:ext cx="3705726" cy="19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8C8-F253-4225-8F36-40C3A26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and without Pooling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330C8C-6817-41D2-816C-FE880AF6C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pooling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E3420-0B73-495A-8951-219BDDE93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199"/>
            <a:ext cx="4754880" cy="388218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User request comes;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thread object;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Thread processes the request;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Destroy the thread object;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 to 1.</a:t>
            </a:r>
          </a:p>
          <a:p>
            <a:r>
              <a:rPr lang="en-US" dirty="0"/>
              <a:t>Creating and destroying thread object are consuming resource.</a:t>
            </a:r>
          </a:p>
          <a:p>
            <a:r>
              <a:rPr lang="en-US" dirty="0"/>
              <a:t>It doesn’t have the queuing system to hold the waiting requests. If the number of requests are more than the created thread objects, it may lose the timeout requests.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BF905-93C6-49ED-B7F4-F71C39E13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pooling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656C8B-64EC-4FD4-9D54-9912FE4A9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88218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Web container starts and creates a number of thread objects;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Thread objects stay in a pool and wait for user requests;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 request comes;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Assign an idle thread to process the request;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Thread returns back to the pool;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 to 3;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container stops and destroys all the thread objects.</a:t>
            </a:r>
          </a:p>
          <a:p>
            <a:r>
              <a:rPr lang="en-US" dirty="0"/>
              <a:t>Provide a queuing system to hold the waiting requests.</a:t>
            </a:r>
          </a:p>
        </p:txBody>
      </p:sp>
    </p:spTree>
    <p:extLst>
      <p:ext uri="{BB962C8B-B14F-4D97-AF65-F5344CB8AC3E}">
        <p14:creationId xmlns:p14="http://schemas.microsoft.com/office/powerpoint/2010/main" val="195879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29BAC83-689A-4301-B666-1715DE78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350AEC-331D-44FC-9DF6-831267FBF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thread pool in side the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server.xml</a:t>
            </a:r>
            <a:r>
              <a:rPr lang="en-US" dirty="0"/>
              <a:t> file.</a:t>
            </a:r>
          </a:p>
          <a:p>
            <a:r>
              <a:rPr lang="en-US" dirty="0"/>
              <a:t>Each thread will reserve a region of memory, and beware of memory leak.</a:t>
            </a:r>
          </a:p>
          <a:p>
            <a:r>
              <a:rPr lang="en-US" dirty="0"/>
              <a:t>The unit for time is millisecond (0.001 second).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D1863-21E9-4A93-BA5F-A5B0453AC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4" y="3429000"/>
            <a:ext cx="8863537" cy="32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2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60CD-3E3C-4409-A23F-EEB3FCBA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 in Tomcat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3D76-4F7F-4BA7-898D-FCEBE0B9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US" dirty="0"/>
              <a:t>–for other place in the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server.xmlto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reference the current pool, name must be unique.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maxThreads</a:t>
            </a:r>
            <a:r>
              <a:rPr lang="en-US" dirty="0"/>
              <a:t>–The maximum active number of threads in this pool, default is 200.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minSpareThreads</a:t>
            </a:r>
            <a:r>
              <a:rPr lang="en-US" dirty="0"/>
              <a:t>–The minimum number of threads always keep alive, default is 25.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maxIdleTime</a:t>
            </a:r>
            <a:r>
              <a:rPr lang="en-US" dirty="0"/>
              <a:t>–The number of milliseconds before an idle thread shutdowns, default is 60,000 (60,000 millisecond = 1 minute).</a:t>
            </a: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maxQueueSize</a:t>
            </a:r>
            <a:r>
              <a:rPr lang="en-US" dirty="0"/>
              <a:t>–The maximum number of runnable tasks that can queue up awaiting execution before we reject them. Default value is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Integer.MAX_VALUE</a:t>
            </a:r>
            <a:r>
              <a:rPr lang="en-US" dirty="0"/>
              <a:t>.</a:t>
            </a:r>
          </a:p>
          <a:p>
            <a:r>
              <a:rPr lang="en-US" dirty="0"/>
              <a:t>More information on tomcat’s thread pool:</a:t>
            </a:r>
          </a:p>
          <a:p>
            <a:pPr lvl="1"/>
            <a:r>
              <a:rPr lang="en-US" dirty="0"/>
              <a:t>http://tomcat.apache.org/tomcat-9.0-doc/config/executor.html</a:t>
            </a:r>
          </a:p>
        </p:txBody>
      </p:sp>
    </p:spTree>
    <p:extLst>
      <p:ext uri="{BB962C8B-B14F-4D97-AF65-F5344CB8AC3E}">
        <p14:creationId xmlns:p14="http://schemas.microsoft.com/office/powerpoint/2010/main" val="418511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488473-D42E-4B48-A06D-A8D693D6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95D12-6E69-4335-8EDB-5AEDA52D4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5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B6D08D-5E6B-48BA-83A8-F436B65D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B5EC4A-A2D6-4187-B818-EF4E0CAB7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251961"/>
          </a:xfrm>
        </p:spPr>
        <p:txBody>
          <a:bodyPr>
            <a:normAutofit/>
          </a:bodyPr>
          <a:lstStyle/>
          <a:p>
            <a:r>
              <a:rPr lang="en-US" sz="2400" dirty="0"/>
              <a:t>Clustering</a:t>
            </a:r>
          </a:p>
          <a:p>
            <a:pPr lvl="1"/>
            <a:r>
              <a:rPr lang="en-US" sz="2000" dirty="0"/>
              <a:t>A cluster is made up of two or more server software instances running on one or more server computers that work together to transparently serve client requests.</a:t>
            </a:r>
          </a:p>
          <a:p>
            <a:pPr lvl="1"/>
            <a:r>
              <a:rPr lang="en-US" sz="2000" dirty="0"/>
              <a:t>Clients perceive the group as a single highly available service.</a:t>
            </a:r>
          </a:p>
          <a:p>
            <a:pPr lvl="1"/>
            <a:r>
              <a:rPr lang="en-US" sz="2000" dirty="0"/>
              <a:t>There are mainly two types of clustering (vertical and horizontal).</a:t>
            </a:r>
          </a:p>
          <a:p>
            <a:r>
              <a:rPr lang="en-US" sz="2400" dirty="0"/>
              <a:t>Replicate</a:t>
            </a:r>
          </a:p>
          <a:p>
            <a:pPr lvl="1"/>
            <a:r>
              <a:rPr lang="en-US" sz="2000" dirty="0"/>
              <a:t>Any state information is copied verbatim to two or more server software instances in the cluster to facilitate fault tolerance and distributed operation.</a:t>
            </a:r>
          </a:p>
          <a:p>
            <a:pPr lvl="1"/>
            <a:r>
              <a:rPr lang="en-US" sz="2000" dirty="0"/>
              <a:t>Usually, stateful services that are distributed must replicate client session state across the server software instances in the cluster.</a:t>
            </a:r>
          </a:p>
        </p:txBody>
      </p:sp>
    </p:spTree>
    <p:extLst>
      <p:ext uri="{BB962C8B-B14F-4D97-AF65-F5344CB8AC3E}">
        <p14:creationId xmlns:p14="http://schemas.microsoft.com/office/powerpoint/2010/main" val="309166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43AA-13D9-4557-B8FD-50B3284B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Terms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70898-1606-4871-9E44-FE3372CF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Load Balancing (LB)</a:t>
            </a:r>
          </a:p>
          <a:p>
            <a:pPr lvl="1"/>
            <a:r>
              <a:rPr lang="en-US" sz="2000" dirty="0"/>
              <a:t>When a request is made to a distributed service and the server instance that received the request is too busy to serve it in a reasonable amount of time, another server instance may not be as busy.</a:t>
            </a:r>
          </a:p>
          <a:p>
            <a:pPr lvl="1"/>
            <a:r>
              <a:rPr lang="en-US" sz="2000" dirty="0"/>
              <a:t>A load-balanced service is able to forward the request to a less busy server instance within the cluster to be served. Load balancing can distribute the request-processing load to take advantage of all available computing resources.</a:t>
            </a:r>
          </a:p>
          <a:p>
            <a:r>
              <a:rPr lang="en-US" sz="2400" dirty="0"/>
              <a:t>Sticky Session</a:t>
            </a:r>
          </a:p>
          <a:p>
            <a:pPr lvl="1"/>
            <a:r>
              <a:rPr lang="en-US" sz="2000" dirty="0"/>
              <a:t>Allows the load balancer consistently route the user’s request to the same application instance.</a:t>
            </a:r>
          </a:p>
        </p:txBody>
      </p:sp>
    </p:spTree>
    <p:extLst>
      <p:ext uri="{BB962C8B-B14F-4D97-AF65-F5344CB8AC3E}">
        <p14:creationId xmlns:p14="http://schemas.microsoft.com/office/powerpoint/2010/main" val="212627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AD1D-E3B7-4E11-96EC-674DFC53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Terms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CBA69-EADF-4DFF-870B-5C6CCC49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Failover</a:t>
            </a:r>
          </a:p>
          <a:p>
            <a:pPr lvl="1"/>
            <a:r>
              <a:rPr lang="en-US" sz="2000" dirty="0"/>
              <a:t>When one server (software or hardware) suffers a fault and cannot continue to serve requests, clients are dynamically switched over to another server that can take over where the failed server left off.</a:t>
            </a:r>
          </a:p>
          <a:p>
            <a:r>
              <a:rPr lang="en-US" sz="2400" dirty="0"/>
              <a:t>High Availability (HA)</a:t>
            </a:r>
          </a:p>
          <a:p>
            <a:pPr lvl="1"/>
            <a:r>
              <a:rPr lang="en-US" sz="2000" dirty="0"/>
              <a:t>A service that is always up, always available, always serving requests, and can serve an unusually large volume of requests concurrently is said to be highly available.</a:t>
            </a:r>
          </a:p>
          <a:p>
            <a:pPr lvl="1"/>
            <a:r>
              <a:rPr lang="en-US" sz="2000" dirty="0"/>
              <a:t>A highly available service must be fault tolerant, or else it will eventually fail to be available due to hardware or software failures.</a:t>
            </a:r>
          </a:p>
        </p:txBody>
      </p:sp>
    </p:spTree>
    <p:extLst>
      <p:ext uri="{BB962C8B-B14F-4D97-AF65-F5344CB8AC3E}">
        <p14:creationId xmlns:p14="http://schemas.microsoft.com/office/powerpoint/2010/main" val="264849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5E7B-FF7E-4F06-A0CF-669BD3B8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3C58-91F6-44A7-BD1B-01241BA1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870994" cy="40507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Consists of a single hardware with multiple instances running, using shared resources (CPU, RAM, SPACE, etc.) from the system.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Hardware is shared by different application server instances (Tomcat);</a:t>
            </a:r>
          </a:p>
          <a:p>
            <a:pPr lvl="1"/>
            <a:r>
              <a:rPr lang="en-US" dirty="0"/>
              <a:t>Addition of physical hardware is not required;</a:t>
            </a:r>
          </a:p>
          <a:p>
            <a:pPr lvl="1"/>
            <a:r>
              <a:rPr lang="en-US" dirty="0"/>
              <a:t>Single JVM can shared by multiple instances;</a:t>
            </a:r>
          </a:p>
          <a:p>
            <a:pPr lvl="1"/>
            <a:r>
              <a:rPr lang="en-US" dirty="0"/>
              <a:t>No network bandwidth issue.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High cost (using High-end hardware);</a:t>
            </a:r>
          </a:p>
          <a:p>
            <a:pPr lvl="1"/>
            <a:r>
              <a:rPr lang="en-US" dirty="0"/>
              <a:t>No failover in case of hardware issues;</a:t>
            </a:r>
          </a:p>
          <a:p>
            <a:pPr lvl="1"/>
            <a:r>
              <a:rPr lang="en-US" dirty="0"/>
              <a:t>More maintenance issues (each instance has a different set of configuration).</a:t>
            </a:r>
          </a:p>
          <a:p>
            <a:pPr lvl="1"/>
            <a:r>
              <a:rPr lang="en-US" dirty="0"/>
              <a:t>MPSS -Multiple Ports Single System. Three tomcat instances with the same IP address but different port numbers.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FBBCE-A9E5-411B-A548-4858DD25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06" y="2384177"/>
            <a:ext cx="4140194" cy="35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9FA1-ED97-4E60-8883-99AA60B5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02EC-1355-4172-96B9-BA195243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833394" cy="4050792"/>
          </a:xfrm>
        </p:spPr>
        <p:txBody>
          <a:bodyPr>
            <a:normAutofit/>
          </a:bodyPr>
          <a:lstStyle/>
          <a:p>
            <a:r>
              <a:rPr lang="en-US" dirty="0"/>
              <a:t>Application server instances (Tomcat) are configured separately on each physical machine with high speed network.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Failover is possible in the case of hardware failure;</a:t>
            </a:r>
          </a:p>
          <a:p>
            <a:pPr lvl="1"/>
            <a:r>
              <a:rPr lang="en-US" dirty="0"/>
              <a:t>A low-end system can be used as a single instance runs for each instance;</a:t>
            </a:r>
          </a:p>
          <a:p>
            <a:pPr lvl="1"/>
            <a:r>
              <a:rPr lang="en-US" dirty="0"/>
              <a:t>Low maintenance issues (each instance can use the same set of configuration).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Network bandwidth issues between machines;</a:t>
            </a:r>
          </a:p>
          <a:p>
            <a:pPr lvl="1"/>
            <a:r>
              <a:rPr lang="en-US" dirty="0"/>
              <a:t>Require more physical hardware.</a:t>
            </a:r>
          </a:p>
          <a:p>
            <a:r>
              <a:rPr lang="en-US" dirty="0" err="1"/>
              <a:t>Rasberry</a:t>
            </a:r>
            <a:r>
              <a:rPr lang="en-US" dirty="0"/>
              <a:t> Pi Project</a:t>
            </a:r>
          </a:p>
          <a:p>
            <a:pPr lvl="1"/>
            <a:r>
              <a:rPr lang="en-US" dirty="0">
                <a:hlinkClick r:id="rId2"/>
              </a:rPr>
              <a:t>https://www.youtube.com/watch?v=i_r3z1jYHAc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93C19-BD94-424D-A816-1D7DBFFE8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53" y="4421634"/>
            <a:ext cx="4924926" cy="17505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BE59AB-0098-4204-B8AD-8F1CA99C4603}"/>
              </a:ext>
            </a:extLst>
          </p:cNvPr>
          <p:cNvSpPr/>
          <p:nvPr/>
        </p:nvSpPr>
        <p:spPr>
          <a:xfrm>
            <a:off x="6946232" y="5662863"/>
            <a:ext cx="1042736" cy="509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7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D02A-EAC1-4369-B470-B0ED22AA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B49AB-79AC-4B33-884D-CF711EBF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Server Side Resource Management</a:t>
            </a:r>
          </a:p>
          <a:p>
            <a:pPr lvl="1"/>
            <a:r>
              <a:rPr lang="en-US" sz="2400" dirty="0"/>
              <a:t>Thread Pool</a:t>
            </a:r>
          </a:p>
          <a:p>
            <a:r>
              <a:rPr lang="en-US" sz="2800" dirty="0"/>
              <a:t>Server Clustering</a:t>
            </a:r>
          </a:p>
          <a:p>
            <a:pPr lvl="1"/>
            <a:r>
              <a:rPr lang="en-US" sz="2400" dirty="0"/>
              <a:t>Horizontal Clustering</a:t>
            </a:r>
          </a:p>
          <a:p>
            <a:pPr lvl="1"/>
            <a:r>
              <a:rPr lang="en-US" sz="2400" dirty="0"/>
              <a:t>Vertical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0341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5177-322C-4E8B-89DD-F908928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198B-4671-4C10-8A46-52E7094BA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Assign each server instance a number (from 1 to n) for calculation.</a:t>
            </a:r>
          </a:p>
          <a:p>
            <a:r>
              <a:rPr lang="en-US" sz="2400" dirty="0"/>
              <a:t>Methods for forwarding the requests to an instance:</a:t>
            </a:r>
          </a:p>
          <a:p>
            <a:pPr lvl="1"/>
            <a:r>
              <a:rPr lang="en-US" sz="2000" dirty="0"/>
              <a:t>Round Robin: sequentially from 1 to n.</a:t>
            </a:r>
          </a:p>
          <a:p>
            <a:pPr lvl="1"/>
            <a:r>
              <a:rPr lang="en-US" sz="2000" dirty="0"/>
              <a:t>Hash source (sticky session): hash users information (IP address, user ID, session ID, access time, etc.) to find the server number.</a:t>
            </a:r>
          </a:p>
          <a:p>
            <a:pPr lvl="1"/>
            <a:r>
              <a:rPr lang="en-US" sz="2000" dirty="0"/>
              <a:t>Least Connection: always forward to the least connection server instance.</a:t>
            </a:r>
          </a:p>
          <a:p>
            <a:pPr lvl="1"/>
            <a:r>
              <a:rPr lang="en-US" sz="2000" dirty="0"/>
              <a:t>Random: randomly pick a number from 1 to n.</a:t>
            </a:r>
          </a:p>
          <a:p>
            <a:pPr lvl="1"/>
            <a:r>
              <a:rPr lang="en-US" sz="2000" dirty="0"/>
              <a:t>Rating / Priority: server has higher priority when it has more resources (CPU, RAM, space, bandwidth, etc.).</a:t>
            </a:r>
          </a:p>
        </p:txBody>
      </p:sp>
    </p:spTree>
    <p:extLst>
      <p:ext uri="{BB962C8B-B14F-4D97-AF65-F5344CB8AC3E}">
        <p14:creationId xmlns:p14="http://schemas.microsoft.com/office/powerpoint/2010/main" val="384728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D3F5-E1C6-422B-BC08-1ECE484F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 Configuration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0D81-B4BE-4EB0-9A60-6808D5CD2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Install JDK, Apache HTTP and Tomcat Servers</a:t>
            </a:r>
          </a:p>
          <a:p>
            <a:r>
              <a:rPr lang="en-US" sz="2400" dirty="0"/>
              <a:t>Configure Apache HTTP Server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httpd.conf</a:t>
            </a:r>
            <a:r>
              <a:rPr lang="en-US" sz="2000" dirty="0"/>
              <a:t>(JK module, mount context, etc.)</a:t>
            </a:r>
          </a:p>
          <a:p>
            <a:pPr lvl="1"/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workers.properties</a:t>
            </a:r>
            <a:r>
              <a:rPr lang="en-US" sz="2000" dirty="0"/>
              <a:t>(tomcat instances)</a:t>
            </a:r>
          </a:p>
          <a:p>
            <a:r>
              <a:rPr lang="en-US" sz="2400" dirty="0"/>
              <a:t>Configure Tomcat Server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server.xml </a:t>
            </a:r>
            <a:r>
              <a:rPr lang="en-US" sz="2000" dirty="0"/>
              <a:t>(Shutdown Port, Connector Port, Apache </a:t>
            </a:r>
            <a:r>
              <a:rPr lang="en-US" sz="2000" dirty="0" err="1"/>
              <a:t>Jserv</a:t>
            </a:r>
            <a:r>
              <a:rPr lang="en-US" sz="2000" dirty="0"/>
              <a:t> Protocol (AJP) Port, etc.)</a:t>
            </a:r>
          </a:p>
          <a:p>
            <a:r>
              <a:rPr lang="en-US" sz="2400" dirty="0"/>
              <a:t>For more information:</a:t>
            </a:r>
          </a:p>
          <a:p>
            <a:pPr lvl="1"/>
            <a:r>
              <a:rPr lang="en-US" sz="2000" dirty="0"/>
              <a:t>O’Reilly -Tomcat The Definition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0CD17-4DD1-4936-B1FC-B8219934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85" y="685800"/>
            <a:ext cx="2328693" cy="305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D682-6FC2-4633-9650-ABFD3BA4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HTTP Server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F383-9086-4E2A-801C-359B52FE7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the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httpd.conf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file to load the JK module and specify the location of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workers.properties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AB477-2BF6-4C22-89EA-1CF44283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71" y="2812727"/>
            <a:ext cx="7825356" cy="3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0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505F-BDE9-461E-ABB6-0D41274F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 1: Logical Diagram (Vertical)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AF6A-91D4-4FC6-ADC4-E6FDF88F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load balancer to control 3 tomcat instances.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05C68-FE99-4FD0-A50A-E7024067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84" y="2574981"/>
            <a:ext cx="7575164" cy="42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0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B4BF-F33C-40C7-B43C-D66C24EB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workers.propertiesfor</a:t>
            </a:r>
            <a:r>
              <a:rPr lang="en-US" dirty="0"/>
              <a:t> Vertical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716F1-0545-48F8-B60A-056336214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three tomcat instances.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5C04F-458F-432E-92B7-B92B3FFF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7" y="2592157"/>
            <a:ext cx="8241106" cy="40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9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D66A-7664-4863-8505-B828D2D2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workers.propertiesfor</a:t>
            </a:r>
            <a:r>
              <a:rPr lang="en-US" dirty="0"/>
              <a:t> Vertical Clustering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8943-45E7-4EFE-BC4F-CBBDAA0F2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load balancer with three workers.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02E01-8185-4E85-8297-4217839B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89" y="2580763"/>
            <a:ext cx="8085221" cy="40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4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D54D-DE69-4251-86E5-F5F4E29C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Clustering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921B-B296-4EEF-A323-85D0D0A5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instance: Tomcat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E49F-38DB-43EA-9FB4-B11EF427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0" y="2538718"/>
            <a:ext cx="7620000" cy="42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50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D54D-DE69-4251-86E5-F5F4E29C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Clustering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921B-B296-4EEF-A323-85D0D0A5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instance: Tomcat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EFC11-483B-4FA8-A133-B08B960E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41" y="2534625"/>
            <a:ext cx="7320517" cy="41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5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D54D-DE69-4251-86E5-F5F4E29C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Clustering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921B-B296-4EEF-A323-85D0D0A5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instance: Tomcat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867AA-F1E6-4858-82A1-F8934A34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05" y="2521792"/>
            <a:ext cx="7539789" cy="41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C568-FAAB-49B2-9E67-BED66F56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 2: Logical Diagram (Horizontal)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CAA7-C01D-4494-A057-48C14CF54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load balancer to control 3 tomcat instances.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5E85A-6D70-47CC-B735-E111C460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79" y="2575869"/>
            <a:ext cx="7636042" cy="41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9D00E-0E5C-4FA7-9068-3BCE7195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Resource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2BDA4-D0ED-49AE-9AFF-8E6EEAAFE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86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3928-AE6E-4CD4-9757-C1945BA8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workers.propertiesfor</a:t>
            </a:r>
            <a:r>
              <a:rPr lang="en-US" dirty="0"/>
              <a:t> Horizontal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034F-C4BA-4D5E-935E-47EFB109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three tomcat instances.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E8214-0BAD-46E2-B6B9-5B511C33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092" y="1718958"/>
            <a:ext cx="6442645" cy="48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7879-6254-4505-B2F9-D5FC24A4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workers.propertiesfor</a:t>
            </a:r>
            <a:r>
              <a:rPr lang="en-US" dirty="0"/>
              <a:t> Horizontal Clustering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2DA4-3B48-4120-8492-61EB5DA9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load balancer </a:t>
            </a:r>
          </a:p>
          <a:p>
            <a:pPr marL="0" indent="0">
              <a:buNone/>
            </a:pPr>
            <a:r>
              <a:rPr lang="en-US" dirty="0"/>
              <a:t>   with three workers.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E958F-E584-4635-BF6E-52496D42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78" y="1977029"/>
            <a:ext cx="7204083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2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21F2-23A6-4113-A6CA-BB293F96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Clustering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6467-38F2-4E0D-BE9C-7C2C31A2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94905"/>
            <a:ext cx="10058400" cy="4050792"/>
          </a:xfrm>
        </p:spPr>
        <p:txBody>
          <a:bodyPr/>
          <a:lstStyle/>
          <a:p>
            <a:r>
              <a:rPr lang="en-US" dirty="0"/>
              <a:t>All instances use the same set of configuration (Shutdown: 8005, Connector: 8080, AJP: 8009).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98120-9EB8-447F-93D6-56536D46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16" y="2639429"/>
            <a:ext cx="7475620" cy="40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5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D9BF-01ED-47B5-A970-6D979D36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Management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8D68-133B-44AF-B797-B92770DA5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Optimize the server resource to allow your program to run beyond the default limits.</a:t>
            </a:r>
          </a:p>
          <a:p>
            <a:r>
              <a:rPr lang="en-US" dirty="0"/>
              <a:t>Utilize the server resource effectively can reduce the chances of server crash down and can provide higher quality of services.</a:t>
            </a:r>
          </a:p>
          <a:p>
            <a:r>
              <a:rPr lang="en-US" dirty="0"/>
              <a:t>Modify the resource setting:</a:t>
            </a:r>
          </a:p>
          <a:p>
            <a:pPr lvl="1"/>
            <a:r>
              <a:rPr lang="en-US" dirty="0"/>
              <a:t>Thread Pool (CPU), Heap Size(Memory), Connection Pool (Database Connection), log files (Disk Space), Cache, etc.</a:t>
            </a:r>
          </a:p>
          <a:p>
            <a:pPr lvl="1"/>
            <a:r>
              <a:rPr lang="en-US" dirty="0"/>
              <a:t>The configuration on different application servers will not be the same but the ideas are similar</a:t>
            </a:r>
          </a:p>
          <a:p>
            <a:r>
              <a:rPr lang="en-US" dirty="0"/>
              <a:t>Set up multiple application instances for High Availability (HA) service.</a:t>
            </a:r>
          </a:p>
          <a:p>
            <a:r>
              <a:rPr lang="en-US" dirty="0"/>
              <a:t>Some modern application servers provide user interfaces for easier configuration but those setting are eventually stored into XML files.</a:t>
            </a:r>
          </a:p>
          <a:p>
            <a:pPr lvl="1"/>
            <a:r>
              <a:rPr lang="en-US" dirty="0"/>
              <a:t>Apache Tomcat (server.xml, context.xml, etc.)</a:t>
            </a:r>
          </a:p>
          <a:p>
            <a:pPr lvl="1"/>
            <a:r>
              <a:rPr lang="en-US" dirty="0"/>
              <a:t>IBM WebSphere provides elegant 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66734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D9DA3-3DD9-472F-A640-66091375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Resource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50FE8-43F5-4271-A32E-FF93E4B7D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EIS usually have to handle plenty of concurrent user requests.</a:t>
            </a:r>
          </a:p>
          <a:p>
            <a:r>
              <a:rPr lang="en-US" dirty="0"/>
              <a:t>Each request may generate several tasks for the system to process.</a:t>
            </a:r>
          </a:p>
          <a:p>
            <a:r>
              <a:rPr lang="en-US" dirty="0"/>
              <a:t>However, server has limited resources (CPU, memory, disk space, etc.).</a:t>
            </a:r>
          </a:p>
          <a:p>
            <a:r>
              <a:rPr lang="en-US" dirty="0"/>
              <a:t>The processes of creating and destroying objects (thread, database connection, collect garbage, etc.) are having impact to the overall performance.</a:t>
            </a:r>
          </a:p>
          <a:p>
            <a:r>
              <a:rPr lang="en-US" dirty="0"/>
              <a:t>As a result, system with lack of resources will frustrate the users. In the worst case, system will eventually crash down and loss the online transactions.</a:t>
            </a:r>
          </a:p>
          <a:p>
            <a:r>
              <a:rPr lang="en-US" dirty="0"/>
              <a:t>This low quality services may end-up losing customers.</a:t>
            </a:r>
          </a:p>
          <a:p>
            <a:r>
              <a:rPr lang="en-US" dirty="0"/>
              <a:t>Therefore, </a:t>
            </a:r>
            <a:r>
              <a:rPr lang="en-US" b="1" dirty="0"/>
              <a:t>resource management </a:t>
            </a:r>
            <a:r>
              <a:rPr lang="en-US" dirty="0"/>
              <a:t>is a critical point to determine the success or failure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42510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1083-6111-42CE-B5D5-E5B5EABF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6EA8-1CD6-401F-8846-C72E6DDAA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resource areas can be managed in application servers.</a:t>
            </a:r>
          </a:p>
          <a:p>
            <a:r>
              <a:rPr lang="en-US" dirty="0"/>
              <a:t>CPU, memory, hard-disk, database connection, network, multiple software instances, pooling, queuing, distributing, etc.</a:t>
            </a:r>
          </a:p>
          <a:p>
            <a:r>
              <a:rPr lang="en-US" dirty="0"/>
              <a:t>They can be configured through XML </a:t>
            </a:r>
            <a:r>
              <a:rPr lang="en-US" dirty="0" err="1"/>
              <a:t>filesi</a:t>
            </a:r>
            <a:r>
              <a:rPr lang="en-US" dirty="0"/>
              <a:t> n modern application server software.</a:t>
            </a:r>
          </a:p>
          <a:p>
            <a:r>
              <a:rPr lang="en-US" dirty="0"/>
              <a:t>The following books help you to understand the detail on configuring and managing the application servers:</a:t>
            </a:r>
          </a:p>
          <a:p>
            <a:pPr lvl="1"/>
            <a:r>
              <a:rPr lang="en-US" dirty="0"/>
              <a:t>O’Reilly –Tomcat: The Definitive Guide, 2ndedition</a:t>
            </a:r>
          </a:p>
          <a:p>
            <a:pPr lvl="1"/>
            <a:r>
              <a:rPr lang="en-US" dirty="0" err="1"/>
              <a:t>Packt</a:t>
            </a:r>
            <a:r>
              <a:rPr lang="en-US" dirty="0"/>
              <a:t>–Apache Tomcat 7 Essentials</a:t>
            </a:r>
          </a:p>
          <a:p>
            <a:pPr lvl="1"/>
            <a:r>
              <a:rPr lang="en-US" dirty="0"/>
              <a:t>Wiley –Professional Apache Tomcat 6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2C8E3-1A20-405F-948E-AD5D1456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065" y="4160209"/>
            <a:ext cx="1769806" cy="232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E2C33-7BC8-48F9-A3E1-098D868F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821" y="4160209"/>
            <a:ext cx="1986331" cy="24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579-EC72-4009-BF58-0F0EADAB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46F7C-6A89-443C-B467-F743C6194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/Tomcat/conf/</a:t>
            </a:r>
            <a:r>
              <a:rPr lang="en-US" b="1" dirty="0"/>
              <a:t>server.xml</a:t>
            </a:r>
          </a:p>
          <a:p>
            <a:pPr lvl="1"/>
            <a:r>
              <a:rPr lang="en-US" dirty="0"/>
              <a:t>Control the entire web container</a:t>
            </a:r>
          </a:p>
          <a:p>
            <a:pPr lvl="1"/>
            <a:r>
              <a:rPr lang="en-US" dirty="0"/>
              <a:t>http://tomcat.apache.org/tomcat-9.0-doc/config/server.html</a:t>
            </a:r>
          </a:p>
          <a:p>
            <a:r>
              <a:rPr lang="en-US" dirty="0"/>
              <a:t>/Tomcat/conf/</a:t>
            </a:r>
            <a:r>
              <a:rPr lang="en-US" b="1" dirty="0"/>
              <a:t>context.xml</a:t>
            </a:r>
          </a:p>
          <a:p>
            <a:pPr lvl="1"/>
            <a:r>
              <a:rPr lang="en-US" dirty="0"/>
              <a:t>Control a single web application</a:t>
            </a:r>
          </a:p>
          <a:p>
            <a:pPr lvl="1"/>
            <a:r>
              <a:rPr lang="en-US" dirty="0"/>
              <a:t>http://tomcat.apache.org/tomcat-9.0-doc/config/context.html</a:t>
            </a:r>
          </a:p>
          <a:p>
            <a:r>
              <a:rPr lang="en-US" dirty="0"/>
              <a:t>/Tomcat/bin/catalina.bat or /Tomcat/bin/</a:t>
            </a:r>
            <a:r>
              <a:rPr lang="en-US" b="1" dirty="0"/>
              <a:t>catalina.sh</a:t>
            </a:r>
          </a:p>
          <a:p>
            <a:pPr lvl="1"/>
            <a:r>
              <a:rPr lang="en-US" dirty="0"/>
              <a:t>Control the environment variables</a:t>
            </a:r>
          </a:p>
          <a:p>
            <a:pPr lvl="1"/>
            <a:r>
              <a:rPr lang="en-US" dirty="0"/>
              <a:t>https://tomcat.apache.org/tomcat-9.0-doc/funcspecs/index.html</a:t>
            </a:r>
          </a:p>
          <a:p>
            <a:r>
              <a:rPr lang="en-US" dirty="0"/>
              <a:t>/Tomcat/conf/</a:t>
            </a:r>
            <a:r>
              <a:rPr lang="en-US" b="1" dirty="0" err="1"/>
              <a:t>logging.properties</a:t>
            </a:r>
            <a:endParaRPr lang="en-US" b="1" dirty="0"/>
          </a:p>
          <a:p>
            <a:pPr lvl="1"/>
            <a:r>
              <a:rPr lang="en-US" dirty="0"/>
              <a:t>Control the log files</a:t>
            </a:r>
          </a:p>
          <a:p>
            <a:pPr lvl="1"/>
            <a:r>
              <a:rPr lang="en-US" dirty="0"/>
              <a:t>http://tomcat.apache.org/tomcat-9.0-doc/logging.html</a:t>
            </a:r>
          </a:p>
          <a:p>
            <a:r>
              <a:rPr lang="en-US" dirty="0"/>
              <a:t>Other web application servers are having similar configuration files or GUI for system administrators to use their desired setting.</a:t>
            </a:r>
          </a:p>
        </p:txBody>
      </p:sp>
    </p:spTree>
    <p:extLst>
      <p:ext uri="{BB962C8B-B14F-4D97-AF65-F5344CB8AC3E}">
        <p14:creationId xmlns:p14="http://schemas.microsoft.com/office/powerpoint/2010/main" val="232556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F4D2-9F02-4A30-A761-D2FDB76B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4A6E5-A785-45B3-BA18-AE26FCC30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the entire servlet container.</a:t>
            </a:r>
          </a:p>
          <a:p>
            <a:r>
              <a:rPr lang="en-US" dirty="0"/>
              <a:t>Configure the server port number to provide different services (HTTP, HTTPS, Proxy, Load Balancing, etc.).</a:t>
            </a:r>
          </a:p>
          <a:p>
            <a:r>
              <a:rPr lang="en-US" dirty="0"/>
              <a:t>Configure the usage of CPU (Thread Pools).</a:t>
            </a:r>
          </a:p>
          <a:p>
            <a:r>
              <a:rPr lang="en-US" dirty="0"/>
              <a:t>Create the global database connection resources (JDBC) for all applications inside the application server.</a:t>
            </a:r>
          </a:p>
          <a:p>
            <a:r>
              <a:rPr lang="en-US" dirty="0"/>
              <a:t>Create a virtual host to direct an application to different folders or machines.</a:t>
            </a:r>
          </a:p>
          <a:p>
            <a:r>
              <a:rPr lang="en-US" dirty="0"/>
              <a:t>Create multiple instances for clustering and load balancing.</a:t>
            </a:r>
          </a:p>
          <a:p>
            <a:r>
              <a:rPr lang="en-US" dirty="0"/>
              <a:t>Full Documentation:</a:t>
            </a:r>
          </a:p>
          <a:p>
            <a:pPr lvl="1"/>
            <a:r>
              <a:rPr lang="en-US" dirty="0"/>
              <a:t>http://tomcat.apache.org/tomcat-9.0-doc/config/server.html</a:t>
            </a:r>
          </a:p>
        </p:txBody>
      </p:sp>
    </p:spTree>
    <p:extLst>
      <p:ext uri="{BB962C8B-B14F-4D97-AF65-F5344CB8AC3E}">
        <p14:creationId xmlns:p14="http://schemas.microsoft.com/office/powerpoint/2010/main" val="9083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CA88-D342-4A7E-B84C-E229AC4B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3A27-5145-4453-9CE1-96E47F972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 an individual web application (or a WAR file).</a:t>
            </a:r>
          </a:p>
          <a:p>
            <a:r>
              <a:rPr lang="en-US" dirty="0"/>
              <a:t>Configure an individual web application that will override anything configured in default (server.xml).</a:t>
            </a:r>
          </a:p>
          <a:p>
            <a:r>
              <a:rPr lang="en-US" dirty="0"/>
              <a:t>Allow server to log application with different information.</a:t>
            </a:r>
          </a:p>
          <a:p>
            <a:r>
              <a:rPr lang="en-US" dirty="0"/>
              <a:t>Provide the auto deployment function configuration.</a:t>
            </a:r>
          </a:p>
          <a:p>
            <a:pPr lvl="1"/>
            <a:r>
              <a:rPr lang="en-US" dirty="0"/>
              <a:t>Once the WAR file is located in the Host’s app Base directory (/Tomcat/</a:t>
            </a:r>
            <a:r>
              <a:rPr lang="en-US" dirty="0" err="1"/>
              <a:t>webapps</a:t>
            </a:r>
            <a:r>
              <a:rPr lang="en-US" dirty="0"/>
              <a:t>/), it will create an application folder and load the application into memory (auto deploy).</a:t>
            </a:r>
          </a:p>
          <a:p>
            <a:r>
              <a:rPr lang="en-US" dirty="0"/>
              <a:t>Define resource references (JNDI lookups, Database Connection Pool, LDAP, etc.).</a:t>
            </a:r>
          </a:p>
          <a:p>
            <a:r>
              <a:rPr lang="en-US" dirty="0"/>
              <a:t>Full Documentation:</a:t>
            </a:r>
          </a:p>
          <a:p>
            <a:pPr lvl="1"/>
            <a:r>
              <a:rPr lang="en-US" dirty="0"/>
              <a:t>http://tomcat.apache.org/tomcat-9.0-doc/config/context.html</a:t>
            </a:r>
          </a:p>
        </p:txBody>
      </p:sp>
    </p:spTree>
    <p:extLst>
      <p:ext uri="{BB962C8B-B14F-4D97-AF65-F5344CB8AC3E}">
        <p14:creationId xmlns:p14="http://schemas.microsoft.com/office/powerpoint/2010/main" val="389670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CDF69-13F4-4F5B-A419-A9517C6D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BCE41-4441-46F7-9058-0018698DD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43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83</TotalTime>
  <Words>2000</Words>
  <Application>Microsoft Office PowerPoint</Application>
  <PresentationFormat>Widescreen</PresentationFormat>
  <Paragraphs>191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Consolas</vt:lpstr>
      <vt:lpstr>Rockwell</vt:lpstr>
      <vt:lpstr>Rockwell Condensed</vt:lpstr>
      <vt:lpstr>Wingdings</vt:lpstr>
      <vt:lpstr>Wood Type</vt:lpstr>
      <vt:lpstr>Chapter six</vt:lpstr>
      <vt:lpstr>Chapter outline</vt:lpstr>
      <vt:lpstr>Server Resource Management</vt:lpstr>
      <vt:lpstr>Server Resource Problems</vt:lpstr>
      <vt:lpstr>Application Server Management</vt:lpstr>
      <vt:lpstr>Server Configuration Files</vt:lpstr>
      <vt:lpstr>server.xml</vt:lpstr>
      <vt:lpstr>context.xml</vt:lpstr>
      <vt:lpstr>Thread Pool</vt:lpstr>
      <vt:lpstr>Thread Pool</vt:lpstr>
      <vt:lpstr>With and without Pooling</vt:lpstr>
      <vt:lpstr>Thread Pool Example</vt:lpstr>
      <vt:lpstr>Thread Pool in Tomcat</vt:lpstr>
      <vt:lpstr>Server Clustering</vt:lpstr>
      <vt:lpstr>Technical Terms</vt:lpstr>
      <vt:lpstr>Technical Terms (cont.)</vt:lpstr>
      <vt:lpstr>Technical Terms (cont.)</vt:lpstr>
      <vt:lpstr>Vertical Clustering</vt:lpstr>
      <vt:lpstr>Horizontal Clustering</vt:lpstr>
      <vt:lpstr>Load Balancer Mechanism</vt:lpstr>
      <vt:lpstr>LB Configuration Procedures</vt:lpstr>
      <vt:lpstr>Apache HTTP Server Configuration</vt:lpstr>
      <vt:lpstr>Case 1: Logical Diagram (Vertical)</vt:lpstr>
      <vt:lpstr>workers.propertiesfor Vertical Clustering</vt:lpstr>
      <vt:lpstr>workers.propertiesfor Vertical Clustering (cont.)</vt:lpstr>
      <vt:lpstr>Vertical Clustering Configuration</vt:lpstr>
      <vt:lpstr>Vertical Clustering Configuration</vt:lpstr>
      <vt:lpstr>Vertical Clustering Configuration</vt:lpstr>
      <vt:lpstr>Case 2: Logical Diagram (Horizontal)</vt:lpstr>
      <vt:lpstr>workers.propertiesfor Horizontal Clustering</vt:lpstr>
      <vt:lpstr>workers.propertiesfor Horizontal Clustering (cont.)</vt:lpstr>
      <vt:lpstr>Horizontal Clustering Configuration</vt:lpstr>
      <vt:lpstr>Server Management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LEI KIN</dc:creator>
  <cp:lastModifiedBy>LEI KIN</cp:lastModifiedBy>
  <cp:revision>20</cp:revision>
  <dcterms:created xsi:type="dcterms:W3CDTF">2021-11-11T05:48:42Z</dcterms:created>
  <dcterms:modified xsi:type="dcterms:W3CDTF">2021-11-14T10:54:29Z</dcterms:modified>
</cp:coreProperties>
</file>